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sldIdLst>
    <p:sldId id="422" r:id="rId2"/>
    <p:sldId id="420" r:id="rId3"/>
    <p:sldId id="443" r:id="rId4"/>
    <p:sldId id="440" r:id="rId5"/>
  </p:sldIdLst>
  <p:sldSz cx="10801350" cy="6858000"/>
  <p:notesSz cx="6692900" cy="98679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9900"/>
    <a:srgbClr val="FFFF00"/>
    <a:srgbClr val="FFFF99"/>
    <a:srgbClr val="F5801F"/>
    <a:srgbClr val="EA8A2A"/>
    <a:srgbClr val="F7994B"/>
    <a:srgbClr val="666699"/>
    <a:srgbClr val="6600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3556" autoAdjust="0"/>
  </p:normalViewPr>
  <p:slideViewPr>
    <p:cSldViewPr snapToGrid="0">
      <p:cViewPr>
        <p:scale>
          <a:sx n="105" d="100"/>
          <a:sy n="105" d="100"/>
        </p:scale>
        <p:origin x="-468" y="324"/>
      </p:cViewPr>
      <p:guideLst>
        <p:guide orient="horz" pos="2160"/>
        <p:guide pos="3402"/>
      </p:guideLst>
    </p:cSldViewPr>
  </p:slideViewPr>
  <p:notesTextViewPr>
    <p:cViewPr>
      <p:scale>
        <a:sx n="33" d="100"/>
        <a:sy n="33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325849137809388E-3"/>
          <c:y val="0.10765993664003025"/>
          <c:w val="0.98656701836654948"/>
          <c:h val="0.87961319638206237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6"/>
            <c:spPr>
              <a:solidFill>
                <a:schemeClr val="tx2">
                  <a:lumMod val="75000"/>
                  <a:alpha val="82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4E53-4665-A32F-E4253887A7F7}"/>
              </c:ext>
            </c:extLst>
          </c:dPt>
          <c:dPt>
            <c:idx val="1"/>
            <c:bubble3D val="0"/>
            <c:explosion val="5"/>
            <c:spPr>
              <a:solidFill>
                <a:schemeClr val="tx2">
                  <a:lumMod val="75000"/>
                  <a:alpha val="56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E53-4665-A32F-E4253887A7F7}"/>
              </c:ext>
            </c:extLst>
          </c:dPt>
          <c:dPt>
            <c:idx val="2"/>
            <c:bubble3D val="0"/>
            <c:explosion val="3"/>
            <c:spPr>
              <a:solidFill>
                <a:schemeClr val="tx2">
                  <a:lumMod val="75000"/>
                  <a:alpha val="24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E53-4665-A32F-E4253887A7F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23%</a:t>
                    </a:r>
                    <a:endParaRPr lang="ru-RU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2.5201612903225805E-2"/>
                  <c:y val="4.438487172792628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r>
                      <a:rPr lang="ru-RU" dirty="0" smtClean="0"/>
                      <a:t>0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E53-4665-A32F-E4253887A7F7}"/>
                </c:ext>
              </c:extLst>
            </c:dLbl>
            <c:dLbl>
              <c:idx val="2"/>
              <c:layout>
                <c:manualLayout>
                  <c:x val="5.6003584229389674E-3"/>
                  <c:y val="-2.088699846020051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E53-4665-A32F-E4253887A7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Arial Narrow" panose="020B060602020203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налог на имущество</c:v>
                </c:pt>
                <c:pt idx="1">
                  <c:v>транспортный налог</c:v>
                </c:pt>
                <c:pt idx="2">
                  <c:v>земельный налог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403</c:v>
                </c:pt>
                <c:pt idx="1">
                  <c:v>1226</c:v>
                </c:pt>
                <c:pt idx="2">
                  <c:v>137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E53-4665-A32F-E4253887A7F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20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1" y="12"/>
            <a:ext cx="2900256" cy="495109"/>
          </a:xfrm>
          <a:prstGeom prst="rect">
            <a:avLst/>
          </a:prstGeom>
        </p:spPr>
        <p:txBody>
          <a:bodyPr vert="horz" lIns="90329" tIns="45163" rIns="90329" bIns="4516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1107" y="12"/>
            <a:ext cx="2900256" cy="495109"/>
          </a:xfrm>
          <a:prstGeom prst="rect">
            <a:avLst/>
          </a:prstGeom>
        </p:spPr>
        <p:txBody>
          <a:bodyPr vert="horz" lIns="90329" tIns="45163" rIns="90329" bIns="45163" rtlCol="0"/>
          <a:lstStyle>
            <a:lvl1pPr algn="r">
              <a:defRPr sz="1200"/>
            </a:lvl1pPr>
          </a:lstStyle>
          <a:p>
            <a:fld id="{F19FD3D5-561A-47D4-A3AC-0ADFCFD74E27}" type="datetimeFigureOut">
              <a:rPr lang="ru-RU" smtClean="0"/>
              <a:pPr/>
              <a:t>01.09.2020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3900" y="1233488"/>
            <a:ext cx="52451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29" tIns="45163" rIns="90329" bIns="4516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9290" y="4748927"/>
            <a:ext cx="5354320" cy="3885486"/>
          </a:xfrm>
          <a:prstGeom prst="rect">
            <a:avLst/>
          </a:prstGeom>
        </p:spPr>
        <p:txBody>
          <a:bodyPr vert="horz" lIns="90329" tIns="45163" rIns="90329" bIns="4516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1" y="9372793"/>
            <a:ext cx="2900256" cy="495108"/>
          </a:xfrm>
          <a:prstGeom prst="rect">
            <a:avLst/>
          </a:prstGeom>
        </p:spPr>
        <p:txBody>
          <a:bodyPr vert="horz" lIns="90329" tIns="45163" rIns="90329" bIns="4516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1107" y="9372793"/>
            <a:ext cx="2900256" cy="495108"/>
          </a:xfrm>
          <a:prstGeom prst="rect">
            <a:avLst/>
          </a:prstGeom>
        </p:spPr>
        <p:txBody>
          <a:bodyPr vert="horz" lIns="90329" tIns="45163" rIns="90329" bIns="45163" rtlCol="0" anchor="b"/>
          <a:lstStyle>
            <a:lvl1pPr algn="r">
              <a:defRPr sz="1200"/>
            </a:lvl1pPr>
          </a:lstStyle>
          <a:p>
            <a:fld id="{8F433AAE-37BB-4CEB-927E-0B30FBA762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73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5" y="1428"/>
            <a:ext cx="10799746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10102" y="3363691"/>
            <a:ext cx="9181147" cy="1470025"/>
          </a:xfrm>
        </p:spPr>
        <p:txBody>
          <a:bodyPr>
            <a:normAutofit/>
          </a:bodyPr>
          <a:lstStyle>
            <a:lvl1pPr>
              <a:defRPr sz="517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20202" y="4865834"/>
            <a:ext cx="7560946" cy="1752600"/>
          </a:xfrm>
        </p:spPr>
        <p:txBody>
          <a:bodyPr>
            <a:normAutofit/>
          </a:bodyPr>
          <a:lstStyle>
            <a:lvl1pPr marL="0" indent="0" algn="ctr">
              <a:buNone/>
              <a:defRPr sz="2902" b="0">
                <a:solidFill>
                  <a:schemeClr val="bg1"/>
                </a:solidFill>
                <a:latin typeface="+mj-lt"/>
              </a:defRPr>
            </a:lvl1pPr>
            <a:lvl2pPr marL="472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45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18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914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64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3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100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8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  <p:extLst>
      <p:ext uri="{BB962C8B-B14F-4D97-AF65-F5344CB8AC3E}">
        <p14:creationId xmlns:p14="http://schemas.microsoft.com/office/powerpoint/2010/main" val="372018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140" y="4800600"/>
            <a:ext cx="6480810" cy="566738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117140" y="612775"/>
            <a:ext cx="6480810" cy="4114800"/>
          </a:xfrm>
        </p:spPr>
        <p:txBody>
          <a:bodyPr/>
          <a:lstStyle>
            <a:lvl1pPr marL="0" indent="0">
              <a:buNone/>
              <a:defRPr sz="3356"/>
            </a:lvl1pPr>
            <a:lvl2pPr marL="472859" indent="0">
              <a:buNone/>
              <a:defRPr sz="2902"/>
            </a:lvl2pPr>
            <a:lvl3pPr marL="945718" indent="0">
              <a:buNone/>
              <a:defRPr sz="2449"/>
            </a:lvl3pPr>
            <a:lvl4pPr marL="1418577" indent="0">
              <a:buNone/>
              <a:defRPr sz="2086"/>
            </a:lvl4pPr>
            <a:lvl5pPr marL="1891436" indent="0">
              <a:buNone/>
              <a:defRPr sz="2086"/>
            </a:lvl5pPr>
            <a:lvl6pPr marL="2364294" indent="0">
              <a:buNone/>
              <a:defRPr sz="2086"/>
            </a:lvl6pPr>
            <a:lvl7pPr marL="2837154" indent="0">
              <a:buNone/>
              <a:defRPr sz="2086"/>
            </a:lvl7pPr>
            <a:lvl8pPr marL="3310013" indent="0">
              <a:buNone/>
              <a:defRPr sz="2086"/>
            </a:lvl8pPr>
            <a:lvl9pPr marL="3782871" indent="0">
              <a:buNone/>
              <a:defRPr sz="2086"/>
            </a:lvl9pPr>
          </a:lstStyle>
          <a:p>
            <a:r>
              <a:rPr lang="ru-RU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17140" y="5367338"/>
            <a:ext cx="6480810" cy="804862"/>
          </a:xfrm>
        </p:spPr>
        <p:txBody>
          <a:bodyPr/>
          <a:lstStyle>
            <a:lvl1pPr marL="0" indent="0">
              <a:buNone/>
              <a:defRPr sz="1451"/>
            </a:lvl1pPr>
            <a:lvl2pPr marL="472859" indent="0">
              <a:buNone/>
              <a:defRPr sz="1270"/>
            </a:lvl2pPr>
            <a:lvl3pPr marL="945718" indent="0">
              <a:buNone/>
              <a:defRPr sz="998"/>
            </a:lvl3pPr>
            <a:lvl4pPr marL="1418577" indent="0">
              <a:buNone/>
              <a:defRPr sz="907"/>
            </a:lvl4pPr>
            <a:lvl5pPr marL="1891436" indent="0">
              <a:buNone/>
              <a:defRPr sz="907"/>
            </a:lvl5pPr>
            <a:lvl6pPr marL="2364294" indent="0">
              <a:buNone/>
              <a:defRPr sz="907"/>
            </a:lvl6pPr>
            <a:lvl7pPr marL="2837154" indent="0">
              <a:buNone/>
              <a:defRPr sz="907"/>
            </a:lvl7pPr>
            <a:lvl8pPr marL="3310013" indent="0">
              <a:buNone/>
              <a:defRPr sz="907"/>
            </a:lvl8pPr>
            <a:lvl9pPr marL="3782871" indent="0">
              <a:buNone/>
              <a:defRPr sz="9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704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872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58646" y="303213"/>
            <a:ext cx="2840981" cy="64516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1955" y="303213"/>
            <a:ext cx="8346668" cy="64516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00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7" y="1914"/>
            <a:ext cx="10799746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742" y="1606876"/>
            <a:ext cx="8647564" cy="4829253"/>
          </a:xfrm>
        </p:spPr>
        <p:txBody>
          <a:bodyPr/>
          <a:lstStyle>
            <a:lvl1pPr marL="329613" indent="0">
              <a:buFontTx/>
              <a:buNone/>
              <a:defRPr b="1">
                <a:latin typeface="+mj-lt"/>
              </a:defRPr>
            </a:lvl1pPr>
            <a:lvl2pPr marL="326733" indent="2880">
              <a:defRPr>
                <a:latin typeface="+mj-lt"/>
              </a:defRPr>
            </a:lvl2pPr>
            <a:lvl3pPr marL="569984" indent="-236054">
              <a:tabLst/>
              <a:defRPr>
                <a:latin typeface="+mj-lt"/>
              </a:defRPr>
            </a:lvl3pPr>
            <a:lvl4pPr marL="0" indent="326733">
              <a:lnSpc>
                <a:spcPts val="1633"/>
              </a:lnSpc>
              <a:spcBef>
                <a:spcPts val="363"/>
              </a:spcBef>
              <a:defRPr>
                <a:latin typeface="+mj-lt"/>
              </a:defRPr>
            </a:lvl4pPr>
            <a:lvl5pPr>
              <a:lnSpc>
                <a:spcPts val="1633"/>
              </a:lnSpc>
              <a:spcBef>
                <a:spcPts val="363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7000844" y="5127081"/>
            <a:ext cx="1091024" cy="376853"/>
          </a:xfrm>
          <a:prstGeom prst="rect">
            <a:avLst/>
          </a:prstGeom>
          <a:noFill/>
        </p:spPr>
        <p:txBody>
          <a:bodyPr wrap="square" lIns="82906" tIns="41453" rIns="82906" bIns="41453" rtlCol="0">
            <a:noAutofit/>
          </a:bodyPr>
          <a:lstStyle/>
          <a:p>
            <a:pPr defTabSz="945718"/>
            <a:endParaRPr lang="ru-RU" sz="1905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71739" y="501071"/>
            <a:ext cx="8667058" cy="1105803"/>
          </a:xfrm>
        </p:spPr>
        <p:txBody>
          <a:bodyPr/>
          <a:lstStyle>
            <a:lvl1pPr marL="0" marR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93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" y="472"/>
            <a:ext cx="10799746" cy="685561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742" y="1606876"/>
            <a:ext cx="8647564" cy="4829253"/>
          </a:xfrm>
        </p:spPr>
        <p:txBody>
          <a:bodyPr/>
          <a:lstStyle>
            <a:lvl1pPr marL="329613" indent="0">
              <a:buFontTx/>
              <a:buNone/>
              <a:defRPr b="1">
                <a:latin typeface="+mj-lt"/>
              </a:defRPr>
            </a:lvl1pPr>
            <a:lvl2pPr marL="329613" indent="0">
              <a:defRPr>
                <a:latin typeface="+mj-lt"/>
              </a:defRPr>
            </a:lvl2pPr>
            <a:lvl3pPr marL="569984" indent="-236054">
              <a:defRPr>
                <a:latin typeface="+mj-lt"/>
              </a:defRPr>
            </a:lvl3pPr>
            <a:lvl4pPr marL="0" indent="326733">
              <a:defRPr>
                <a:latin typeface="+mj-lt"/>
              </a:defRPr>
            </a:lvl4pPr>
            <a:lvl5pPr marL="130117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70900" y="501071"/>
            <a:ext cx="8667897" cy="1105803"/>
          </a:xfrm>
        </p:spPr>
        <p:txBody>
          <a:bodyPr/>
          <a:lstStyle>
            <a:lvl1pPr marL="0" marR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898"/>
            </a:lvl1pPr>
          </a:lstStyle>
          <a:p>
            <a:pPr marL="0" marR="0" lvl="0" indent="0" defTabSz="9457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354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91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5" y="2"/>
            <a:ext cx="10799746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742" y="1012506"/>
            <a:ext cx="8647564" cy="2024630"/>
          </a:xfrm>
        </p:spPr>
        <p:txBody>
          <a:bodyPr anchor="t"/>
          <a:lstStyle>
            <a:lvl1pPr algn="l">
              <a:defRPr sz="4172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742" y="3429720"/>
            <a:ext cx="8647564" cy="3006404"/>
          </a:xfrm>
        </p:spPr>
        <p:txBody>
          <a:bodyPr anchor="t"/>
          <a:lstStyle>
            <a:lvl1pPr marL="0" indent="0">
              <a:buNone/>
              <a:defRPr sz="2086">
                <a:solidFill>
                  <a:schemeClr val="tx1">
                    <a:tint val="75000"/>
                  </a:schemeClr>
                </a:solidFill>
              </a:defRPr>
            </a:lvl1pPr>
            <a:lvl2pPr marL="472859" indent="0">
              <a:buNone/>
              <a:defRPr sz="1905">
                <a:solidFill>
                  <a:schemeClr val="tx1">
                    <a:tint val="75000"/>
                  </a:schemeClr>
                </a:solidFill>
              </a:defRPr>
            </a:lvl2pPr>
            <a:lvl3pPr marL="945718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418577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4pPr>
            <a:lvl5pPr marL="1891436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5pPr>
            <a:lvl6pPr marL="236429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6pPr>
            <a:lvl7pPr marL="2837154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7pPr>
            <a:lvl8pPr marL="3310013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8pPr>
            <a:lvl9pPr marL="3782871" indent="0">
              <a:buNone/>
              <a:defRPr sz="14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8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7" y="1914"/>
            <a:ext cx="10799746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739" y="501068"/>
            <a:ext cx="8667058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71739" y="1606873"/>
            <a:ext cx="4277027" cy="469579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3263" y="1606873"/>
            <a:ext cx="4305535" cy="4695797"/>
          </a:xfrm>
        </p:spPr>
        <p:txBody>
          <a:bodyPr/>
          <a:lstStyle>
            <a:lvl1pPr>
              <a:defRPr sz="2902"/>
            </a:lvl1pPr>
            <a:lvl2pPr>
              <a:defRPr sz="2449"/>
            </a:lvl2pPr>
            <a:lvl3pPr>
              <a:defRPr sz="2086"/>
            </a:lvl3pPr>
            <a:lvl4pPr>
              <a:defRPr sz="1905"/>
            </a:lvl4pPr>
            <a:lvl5pPr>
              <a:defRPr sz="1905"/>
            </a:lvl5pPr>
            <a:lvl6pPr>
              <a:defRPr sz="1905"/>
            </a:lvl6pPr>
            <a:lvl7pPr>
              <a:defRPr sz="1905"/>
            </a:lvl7pPr>
            <a:lvl8pPr>
              <a:defRPr sz="1905"/>
            </a:lvl8pPr>
            <a:lvl9pPr>
              <a:defRPr sz="19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8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740" y="501067"/>
            <a:ext cx="9289546" cy="110580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741" y="1606872"/>
            <a:ext cx="4340801" cy="568003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2859" indent="0">
              <a:buNone/>
              <a:defRPr sz="2086" b="1"/>
            </a:lvl2pPr>
            <a:lvl3pPr marL="945718" indent="0">
              <a:buNone/>
              <a:defRPr sz="1905" b="1"/>
            </a:lvl3pPr>
            <a:lvl4pPr marL="1418577" indent="0">
              <a:buNone/>
              <a:defRPr sz="1633" b="1"/>
            </a:lvl4pPr>
            <a:lvl5pPr marL="1891436" indent="0">
              <a:buNone/>
              <a:defRPr sz="1633" b="1"/>
            </a:lvl5pPr>
            <a:lvl6pPr marL="2364294" indent="0">
              <a:buNone/>
              <a:defRPr sz="1633" b="1"/>
            </a:lvl6pPr>
            <a:lvl7pPr marL="2837154" indent="0">
              <a:buNone/>
              <a:defRPr sz="1633" b="1"/>
            </a:lvl7pPr>
            <a:lvl8pPr marL="3310013" indent="0">
              <a:buNone/>
              <a:defRPr sz="1633" b="1"/>
            </a:lvl8pPr>
            <a:lvl9pPr marL="3782871" indent="0">
              <a:buNone/>
              <a:defRPr sz="16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71741" y="2174876"/>
            <a:ext cx="4340801" cy="4261248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00678" y="1606872"/>
            <a:ext cx="4238119" cy="568003"/>
          </a:xfrm>
        </p:spPr>
        <p:txBody>
          <a:bodyPr anchor="b"/>
          <a:lstStyle>
            <a:lvl1pPr marL="0" indent="0">
              <a:buNone/>
              <a:defRPr sz="2449" b="1"/>
            </a:lvl1pPr>
            <a:lvl2pPr marL="472859" indent="0">
              <a:buNone/>
              <a:defRPr sz="2086" b="1"/>
            </a:lvl2pPr>
            <a:lvl3pPr marL="945718" indent="0">
              <a:buNone/>
              <a:defRPr sz="1905" b="1"/>
            </a:lvl3pPr>
            <a:lvl4pPr marL="1418577" indent="0">
              <a:buNone/>
              <a:defRPr sz="1633" b="1"/>
            </a:lvl4pPr>
            <a:lvl5pPr marL="1891436" indent="0">
              <a:buNone/>
              <a:defRPr sz="1633" b="1"/>
            </a:lvl5pPr>
            <a:lvl6pPr marL="2364294" indent="0">
              <a:buNone/>
              <a:defRPr sz="1633" b="1"/>
            </a:lvl6pPr>
            <a:lvl7pPr marL="2837154" indent="0">
              <a:buNone/>
              <a:defRPr sz="1633" b="1"/>
            </a:lvl7pPr>
            <a:lvl8pPr marL="3310013" indent="0">
              <a:buNone/>
              <a:defRPr sz="1633" b="1"/>
            </a:lvl8pPr>
            <a:lvl9pPr marL="3782871" indent="0">
              <a:buNone/>
              <a:defRPr sz="16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00678" y="2188098"/>
            <a:ext cx="4238119" cy="4248026"/>
          </a:xfrm>
        </p:spPr>
        <p:txBody>
          <a:bodyPr/>
          <a:lstStyle>
            <a:lvl1pPr>
              <a:defRPr sz="2449"/>
            </a:lvl1pPr>
            <a:lvl2pPr>
              <a:defRPr sz="2086"/>
            </a:lvl2pPr>
            <a:lvl3pPr>
              <a:defRPr sz="1905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38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607" y="1914"/>
            <a:ext cx="10799746" cy="68556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740" y="501068"/>
            <a:ext cx="9289546" cy="1105804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38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675676" y="5872591"/>
            <a:ext cx="670275" cy="65310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449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60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0072" y="273050"/>
            <a:ext cx="3553569" cy="1162050"/>
          </a:xfrm>
        </p:spPr>
        <p:txBody>
          <a:bodyPr anchor="b"/>
          <a:lstStyle>
            <a:lvl1pPr algn="l">
              <a:defRPr sz="2086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23028" y="273052"/>
            <a:ext cx="6038255" cy="5853113"/>
          </a:xfrm>
        </p:spPr>
        <p:txBody>
          <a:bodyPr/>
          <a:lstStyle>
            <a:lvl1pPr>
              <a:defRPr sz="3356"/>
            </a:lvl1pPr>
            <a:lvl2pPr>
              <a:defRPr sz="2902"/>
            </a:lvl2pPr>
            <a:lvl3pPr>
              <a:defRPr sz="2449"/>
            </a:lvl3pPr>
            <a:lvl4pPr>
              <a:defRPr sz="2086"/>
            </a:lvl4pPr>
            <a:lvl5pPr>
              <a:defRPr sz="2086"/>
            </a:lvl5pPr>
            <a:lvl6pPr>
              <a:defRPr sz="2086"/>
            </a:lvl6pPr>
            <a:lvl7pPr>
              <a:defRPr sz="2086"/>
            </a:lvl7pPr>
            <a:lvl8pPr>
              <a:defRPr sz="2086"/>
            </a:lvl8pPr>
            <a:lvl9pPr>
              <a:defRPr sz="208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40072" y="1435102"/>
            <a:ext cx="3553569" cy="4691063"/>
          </a:xfrm>
        </p:spPr>
        <p:txBody>
          <a:bodyPr/>
          <a:lstStyle>
            <a:lvl1pPr marL="0" indent="0">
              <a:buNone/>
              <a:defRPr sz="1451"/>
            </a:lvl1pPr>
            <a:lvl2pPr marL="472859" indent="0">
              <a:buNone/>
              <a:defRPr sz="1270"/>
            </a:lvl2pPr>
            <a:lvl3pPr marL="945718" indent="0">
              <a:buNone/>
              <a:defRPr sz="998"/>
            </a:lvl3pPr>
            <a:lvl4pPr marL="1418577" indent="0">
              <a:buNone/>
              <a:defRPr sz="907"/>
            </a:lvl4pPr>
            <a:lvl5pPr marL="1891436" indent="0">
              <a:buNone/>
              <a:defRPr sz="907"/>
            </a:lvl5pPr>
            <a:lvl6pPr marL="2364294" indent="0">
              <a:buNone/>
              <a:defRPr sz="907"/>
            </a:lvl6pPr>
            <a:lvl7pPr marL="2837154" indent="0">
              <a:buNone/>
              <a:defRPr sz="907"/>
            </a:lvl7pPr>
            <a:lvl8pPr marL="3310013" indent="0">
              <a:buNone/>
              <a:defRPr sz="907"/>
            </a:lvl8pPr>
            <a:lvl9pPr marL="3782871" indent="0">
              <a:buNone/>
              <a:defRPr sz="90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73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849" y="490023"/>
            <a:ext cx="8674949" cy="1110281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849" y="1600200"/>
            <a:ext cx="8674949" cy="4835924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40070" y="6356356"/>
            <a:ext cx="2520315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718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90465" y="6356356"/>
            <a:ext cx="3420427" cy="365125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45718"/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32823" y="6041425"/>
            <a:ext cx="732034" cy="631834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177"/>
              </a:lnSpc>
              <a:defRPr sz="2449">
                <a:solidFill>
                  <a:schemeClr val="bg1"/>
                </a:solidFill>
              </a:defRPr>
            </a:lvl1pPr>
          </a:lstStyle>
          <a:p>
            <a:pPr defTabSz="945718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defTabSz="945718"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53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45718" rtl="0" eaLnBrk="1" latinLnBrk="0" hangingPunct="1">
        <a:lnSpc>
          <a:spcPts val="4715"/>
        </a:lnSpc>
        <a:spcBef>
          <a:spcPct val="0"/>
        </a:spcBef>
        <a:buNone/>
        <a:defRPr sz="3809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29613" indent="0" algn="l" defTabSz="945718" rtl="0" eaLnBrk="1" latinLnBrk="0" hangingPunct="1">
        <a:spcBef>
          <a:spcPct val="20000"/>
        </a:spcBef>
        <a:buFont typeface="+mj-lt"/>
        <a:buNone/>
        <a:defRPr sz="3356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29613" indent="0" algn="l" defTabSz="945718" rtl="0" eaLnBrk="1" latinLnBrk="0" hangingPunct="1">
        <a:spcBef>
          <a:spcPct val="20000"/>
        </a:spcBef>
        <a:buFont typeface="Arial" pitchFamily="34" charset="0"/>
        <a:buNone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646271" indent="-236054" algn="l" defTabSz="945718" rtl="0" eaLnBrk="1" latinLnBrk="0" hangingPunct="1">
        <a:spcBef>
          <a:spcPct val="20000"/>
        </a:spcBef>
        <a:buFont typeface="Arial" pitchFamily="34" charset="0"/>
        <a:buChar char="•"/>
        <a:defRPr sz="2177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26733" algn="just" defTabSz="945718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tabLst/>
        <a:defRPr sz="1451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301176" indent="0" algn="l" defTabSz="945718" rtl="0" eaLnBrk="1" latinLnBrk="0" hangingPunct="1">
        <a:lnSpc>
          <a:spcPts val="1633"/>
        </a:lnSpc>
        <a:spcBef>
          <a:spcPts val="363"/>
        </a:spcBef>
        <a:buFont typeface="Arial" pitchFamily="34" charset="0"/>
        <a:buNone/>
        <a:defRPr sz="127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600725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6pPr>
      <a:lvl7pPr marL="3073583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7pPr>
      <a:lvl8pPr marL="3546443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8pPr>
      <a:lvl9pPr marL="4019302" indent="-236430" algn="l" defTabSz="945718" rtl="0" eaLnBrk="1" latinLnBrk="0" hangingPunct="1">
        <a:spcBef>
          <a:spcPct val="20000"/>
        </a:spcBef>
        <a:buFont typeface="Arial" pitchFamily="34" charset="0"/>
        <a:buChar char="•"/>
        <a:defRPr sz="20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1pPr>
      <a:lvl2pPr marL="472859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2pPr>
      <a:lvl3pPr marL="945718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3pPr>
      <a:lvl4pPr marL="1418577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4pPr>
      <a:lvl5pPr marL="1891436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5pPr>
      <a:lvl6pPr marL="2364294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6pPr>
      <a:lvl7pPr marL="2837154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7pPr>
      <a:lvl8pPr marL="3310013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8pPr>
      <a:lvl9pPr marL="3782871" algn="l" defTabSz="945718" rtl="0" eaLnBrk="1" latinLnBrk="0" hangingPunct="1">
        <a:defRPr sz="19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33868" y="2842994"/>
            <a:ext cx="9429578" cy="1470025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«Урегулирование задолженности по имущественным налогам физических лиц»</a:t>
            </a:r>
            <a:endParaRPr lang="ru-RU" sz="3600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86449" y="4421334"/>
            <a:ext cx="8144218" cy="1752600"/>
          </a:xfrm>
        </p:spPr>
        <p:txBody>
          <a:bodyPr>
            <a:normAutofit fontScale="92500" lnSpcReduction="10000"/>
          </a:bodyPr>
          <a:lstStyle/>
          <a:p>
            <a:endParaRPr lang="ru-RU" dirty="0">
              <a:latin typeface="Arial Narrow" panose="020B0606020202030204" pitchFamily="34" charset="0"/>
            </a:endParaRPr>
          </a:p>
          <a:p>
            <a:r>
              <a:rPr lang="ru-RU" dirty="0" smtClean="0">
                <a:latin typeface="Arial Narrow" panose="020B0606020202030204" pitchFamily="34" charset="0"/>
              </a:rPr>
              <a:t>Начальник отдела  УФНС России по Ханты-Мансийскому автономному округу - Югре </a:t>
            </a:r>
            <a:endParaRPr lang="ru-RU" dirty="0">
              <a:latin typeface="Arial Narrow" panose="020B0606020202030204" pitchFamily="34" charset="0"/>
            </a:endParaRPr>
          </a:p>
          <a:p>
            <a:r>
              <a:rPr lang="ru-RU" dirty="0" smtClean="0">
                <a:latin typeface="Arial Narrow" panose="020B0606020202030204" pitchFamily="34" charset="0"/>
              </a:rPr>
              <a:t>И.А. Данилов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2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63858657"/>
              </p:ext>
            </p:extLst>
          </p:nvPr>
        </p:nvGraphicFramePr>
        <p:xfrm>
          <a:off x="1315965" y="1305752"/>
          <a:ext cx="8036205" cy="4864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226830" y="1783902"/>
            <a:ext cx="2500140" cy="1153508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транспортный налог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93298" y="4811974"/>
            <a:ext cx="2558123" cy="975360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налог на имущество</a:t>
            </a:r>
            <a:br>
              <a:rPr lang="ru-RU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</a:br>
            <a:endParaRPr lang="ru-RU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43244" y="5895976"/>
            <a:ext cx="2490953" cy="1147074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  <a:t>земельный налог</a:t>
            </a:r>
            <a:br>
              <a:rPr lang="ru-RU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</a:rPr>
            </a:br>
            <a:endParaRPr lang="ru-RU" sz="2400" b="1" dirty="0">
              <a:solidFill>
                <a:prstClr val="black">
                  <a:lumMod val="75000"/>
                  <a:lumOff val="2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 bwMode="auto">
          <a:xfrm>
            <a:off x="677726" y="545992"/>
            <a:ext cx="9414857" cy="1157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8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СТРУКТУРА ЗАДОЛЖЕННОСТИ</a:t>
            </a:r>
          </a:p>
          <a:p>
            <a:pPr algn="ctr" defTabSz="945718">
              <a:spcBef>
                <a:spcPct val="0"/>
              </a:spcBef>
            </a:pPr>
            <a:r>
              <a:rPr lang="ru-RU" altLang="ru-RU" sz="28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имущественных налогов физических лиц</a:t>
            </a:r>
          </a:p>
          <a:p>
            <a:pPr algn="ctr" defTabSz="945718">
              <a:spcBef>
                <a:spcPct val="0"/>
              </a:spcBef>
            </a:pPr>
            <a:r>
              <a:rPr lang="ru-RU" altLang="ru-RU" sz="28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01.07.2020</a:t>
            </a:r>
            <a:endParaRPr lang="ru-RU" altLang="ru-RU" sz="28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83323" y="3408190"/>
            <a:ext cx="1901487" cy="659394"/>
          </a:xfrm>
          <a:prstGeom prst="rect">
            <a:avLst/>
          </a:prstGeom>
          <a:noFill/>
        </p:spPr>
        <p:txBody>
          <a:bodyPr vert="horz" wrap="square" lIns="104306" tIns="52153" rIns="104306" bIns="52153" rtlCol="0" anchor="ctr">
            <a:no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36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1 766 </a:t>
            </a:r>
            <a:r>
              <a:rPr lang="ru-RU" sz="3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/>
            </a:r>
            <a:br>
              <a:rPr lang="ru-RU" sz="36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</a:br>
            <a:r>
              <a:rPr lang="ru-RU" sz="28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млн. </a:t>
            </a:r>
            <a:r>
              <a:rPr lang="ru-RU" sz="28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руб.</a:t>
            </a:r>
          </a:p>
        </p:txBody>
      </p:sp>
    </p:spTree>
    <p:extLst>
      <p:ext uri="{BB962C8B-B14F-4D97-AF65-F5344CB8AC3E}">
        <p14:creationId xmlns:p14="http://schemas.microsoft.com/office/powerpoint/2010/main" val="18589360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3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26" name="Picture 2" descr="C:\Users\8600-1~1\AppData\Local\Temp\notes6B99A9\~19180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477" y="472138"/>
            <a:ext cx="8959238" cy="6067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677726" y="355869"/>
            <a:ext cx="9414857" cy="1157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Распределение задолженности по </a:t>
            </a:r>
            <a:endParaRPr lang="ru-RU" altLang="ru-RU" sz="28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 defTabSz="945718">
              <a:spcBef>
                <a:spcPct val="0"/>
              </a:spcBef>
            </a:pPr>
            <a:r>
              <a:rPr lang="ru-RU" alt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имущественным налогам </a:t>
            </a:r>
            <a:r>
              <a:rPr lang="ru-RU" altLang="ru-RU" sz="2800" b="1" dirty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физических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лиц по муниципальным образованиям</a:t>
            </a:r>
            <a:endParaRPr lang="ru-RU" altLang="ru-RU" sz="28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 bwMode="auto">
          <a:xfrm>
            <a:off x="6725413" y="4140219"/>
            <a:ext cx="1937056" cy="68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Нижневартовск</a:t>
            </a:r>
            <a:endParaRPr lang="ru-RU" altLang="ru-RU" sz="20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 bwMode="auto">
          <a:xfrm>
            <a:off x="4788356" y="3913882"/>
            <a:ext cx="1937056" cy="68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Сургут</a:t>
            </a:r>
            <a:endParaRPr lang="ru-RU" altLang="ru-RU" sz="20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4146693" y="4599160"/>
            <a:ext cx="1937056" cy="68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Нефтеюганск</a:t>
            </a:r>
            <a:endParaRPr lang="ru-RU" altLang="ru-RU" sz="20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3497041" y="4065006"/>
            <a:ext cx="1937056" cy="68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000" b="1" dirty="0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Ханты-Мансийск</a:t>
            </a:r>
            <a:endParaRPr lang="ru-RU" altLang="ru-RU" sz="20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 bwMode="auto">
          <a:xfrm>
            <a:off x="2366107" y="4750284"/>
            <a:ext cx="1937056" cy="68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000" b="1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Урай</a:t>
            </a:r>
            <a:endParaRPr lang="ru-RU" altLang="ru-RU" sz="20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1491839" y="4140219"/>
            <a:ext cx="1937056" cy="68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05" tIns="47302" rIns="94605" bIns="47302" anchor="ctr"/>
          <a:lstStyle>
            <a:lvl1pPr eaLnBrk="0" hangingPunct="0">
              <a:spcBef>
                <a:spcPct val="20000"/>
              </a:spcBef>
              <a:buFont typeface="+mj-lt"/>
              <a:defRPr sz="3600">
                <a:solidFill>
                  <a:srgbClr val="005AA9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2pPr>
            <a:lvl3pPr marL="712788" indent="-2603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504F53"/>
                </a:solidFill>
                <a:latin typeface="Calibri" panose="020F0502020204030204" pitchFamily="34" charset="0"/>
              </a:defRPr>
            </a:lvl3pPr>
            <a:lvl4pPr marL="1600200" indent="-228600" algn="just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600">
                <a:solidFill>
                  <a:srgbClr val="504F53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ts val="1800"/>
              </a:lnSpc>
              <a:spcBef>
                <a:spcPts val="400"/>
              </a:spcBef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5pPr>
            <a:lvl6pPr marL="25146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6pPr>
            <a:lvl7pPr marL="29718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7pPr>
            <a:lvl8pPr marL="34290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8pPr>
            <a:lvl9pPr marL="3886200" indent="-228600" defTabSz="1042988" eaLnBrk="0" fontAlgn="base" hangingPunct="0">
              <a:lnSpc>
                <a:spcPts val="1800"/>
              </a:lnSpc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defRPr sz="1400">
                <a:solidFill>
                  <a:srgbClr val="8D8C90"/>
                </a:solidFill>
                <a:latin typeface="Calibri" panose="020F0502020204030204" pitchFamily="34" charset="0"/>
              </a:defRPr>
            </a:lvl9pPr>
          </a:lstStyle>
          <a:p>
            <a:pPr algn="ctr" defTabSz="945718">
              <a:spcBef>
                <a:spcPct val="0"/>
              </a:spcBef>
            </a:pPr>
            <a:r>
              <a:rPr lang="ru-RU" altLang="ru-RU" sz="2000" b="1" dirty="0" err="1" smtClean="0">
                <a:solidFill>
                  <a:srgbClr val="0070C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Югорск</a:t>
            </a:r>
            <a:endParaRPr lang="ru-RU" altLang="ru-RU" sz="2000" b="1" dirty="0">
              <a:solidFill>
                <a:srgbClr val="0070C0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77425" y="3490110"/>
            <a:ext cx="558919" cy="5835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24%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330231" y="3913885"/>
            <a:ext cx="558919" cy="42662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20%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04289" y="4737768"/>
            <a:ext cx="558919" cy="40806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7%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99840" y="3913885"/>
            <a:ext cx="558919" cy="34263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6</a:t>
            </a:r>
            <a:r>
              <a:rPr lang="ru-RU" b="1" dirty="0" smtClean="0">
                <a:solidFill>
                  <a:schemeClr val="tx1"/>
                </a:solidFill>
              </a:rPr>
              <a:t>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80908" y="4085204"/>
            <a:ext cx="558919" cy="28020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2%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149435" y="4737768"/>
            <a:ext cx="558919" cy="1862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</a:rPr>
              <a:t>2</a:t>
            </a:r>
            <a:r>
              <a:rPr lang="ru-RU" b="1" smtClean="0">
                <a:solidFill>
                  <a:schemeClr val="tx1"/>
                </a:solidFill>
              </a:rPr>
              <a:t>%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6052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740" y="501071"/>
            <a:ext cx="9289546" cy="59440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Дополнительные меры принимаемые для погашения задолженности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87" t="7318" r="23603" b="5572"/>
          <a:stretch/>
        </p:blipFill>
        <p:spPr>
          <a:xfrm>
            <a:off x="668558" y="1638109"/>
            <a:ext cx="2996266" cy="37202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013" y="1715514"/>
            <a:ext cx="3031650" cy="251726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64" y="1638110"/>
            <a:ext cx="2269886" cy="2594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379141" y="1783533"/>
            <a:ext cx="2975719" cy="1367073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4800" b="1" i="0" u="none" strike="noStrike" kern="1200" cap="none" spc="0" normalizeH="0" baseline="0" noProof="0" dirty="0" smtClean="0">
              <a:ln>
                <a:noFill/>
              </a:ln>
              <a:solidFill>
                <a:srgbClr val="005AA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 rot="18784083">
            <a:off x="6868434" y="2085218"/>
            <a:ext cx="2344847" cy="1451766"/>
          </a:xfrm>
          <a:prstGeom prst="rect">
            <a:avLst/>
          </a:prstGeom>
        </p:spPr>
        <p:txBody>
          <a:bodyPr vert="horz" wrap="square" lIns="104306" tIns="52153" rIns="104306" bIns="52153" rtlCol="0" anchor="ctr">
            <a:norm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АРЕСТ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00941" y="4594262"/>
            <a:ext cx="5400675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1. Вынесение постановления об ограничении выезда за пределы Российской </a:t>
            </a:r>
            <a:r>
              <a:rPr lang="ru-RU" sz="2000" dirty="0" smtClean="0">
                <a:solidFill>
                  <a:srgbClr val="FF0000"/>
                </a:solidFill>
              </a:rPr>
              <a:t>Федерации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  <a:p>
            <a:r>
              <a:rPr lang="ru-RU" sz="2000" dirty="0">
                <a:solidFill>
                  <a:srgbClr val="FF0000"/>
                </a:solidFill>
              </a:rPr>
              <a:t>2. Арест </a:t>
            </a:r>
            <a:r>
              <a:rPr lang="ru-RU" sz="2000" dirty="0" smtClean="0">
                <a:solidFill>
                  <a:srgbClr val="FF0000"/>
                </a:solidFill>
              </a:rPr>
              <a:t>имущества.</a:t>
            </a:r>
            <a:endParaRPr lang="ru-RU" sz="2000" dirty="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3</a:t>
            </a:r>
            <a:r>
              <a:rPr lang="ru-RU" sz="2000" dirty="0" smtClean="0">
                <a:solidFill>
                  <a:srgbClr val="FF0000"/>
                </a:solidFill>
              </a:rPr>
              <a:t>. Наложение </a:t>
            </a:r>
            <a:r>
              <a:rPr lang="ru-RU" sz="2000" dirty="0">
                <a:solidFill>
                  <a:srgbClr val="FF0000"/>
                </a:solidFill>
              </a:rPr>
              <a:t>ареста на расчетные счета </a:t>
            </a:r>
            <a:r>
              <a:rPr lang="ru-RU" sz="2000" dirty="0" smtClean="0">
                <a:solidFill>
                  <a:srgbClr val="FF0000"/>
                </a:solidFill>
              </a:rPr>
              <a:t>налогоплательщика.</a:t>
            </a:r>
            <a:endParaRPr lang="ru-RU" sz="2000" dirty="0">
              <a:solidFill>
                <a:srgbClr val="FF0000"/>
              </a:solidFill>
            </a:endParaRPr>
          </a:p>
          <a:p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838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31743</TotalTime>
  <Words>110</Words>
  <Application>Microsoft Office PowerPoint</Application>
  <PresentationFormat>Произвольный</PresentationFormat>
  <Paragraphs>36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Present_FNS2012_A4</vt:lpstr>
      <vt:lpstr>«Урегулирование задолженности по имущественным налогам физических лиц»</vt:lpstr>
      <vt:lpstr>Презентация PowerPoint</vt:lpstr>
      <vt:lpstr>Презентация PowerPoint</vt:lpstr>
      <vt:lpstr>Дополнительные меры принимаемые для погашения задолженности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Каткова Валерия Сергеевна</dc:creator>
  <cp:lastModifiedBy>Кормина Лилия Андреевна</cp:lastModifiedBy>
  <cp:revision>699</cp:revision>
  <cp:lastPrinted>2019-04-19T10:26:00Z</cp:lastPrinted>
  <dcterms:created xsi:type="dcterms:W3CDTF">2016-01-15T07:30:29Z</dcterms:created>
  <dcterms:modified xsi:type="dcterms:W3CDTF">2020-09-01T12:59:44Z</dcterms:modified>
</cp:coreProperties>
</file>